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306" r:id="rId4"/>
    <p:sldId id="288" r:id="rId5"/>
    <p:sldId id="289" r:id="rId6"/>
    <p:sldId id="278" r:id="rId7"/>
    <p:sldId id="257" r:id="rId8"/>
    <p:sldId id="275" r:id="rId9"/>
    <p:sldId id="258" r:id="rId10"/>
    <p:sldId id="290" r:id="rId11"/>
    <p:sldId id="295" r:id="rId12"/>
    <p:sldId id="299" r:id="rId13"/>
    <p:sldId id="300" r:id="rId14"/>
    <p:sldId id="296" r:id="rId15"/>
    <p:sldId id="298" r:id="rId16"/>
    <p:sldId id="291" r:id="rId17"/>
    <p:sldId id="292" r:id="rId18"/>
    <p:sldId id="294" r:id="rId19"/>
    <p:sldId id="302" r:id="rId20"/>
    <p:sldId id="303" r:id="rId21"/>
    <p:sldId id="287" r:id="rId22"/>
    <p:sldId id="297" r:id="rId23"/>
    <p:sldId id="304" r:id="rId24"/>
    <p:sldId id="293" r:id="rId25"/>
    <p:sldId id="301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53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96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4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10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6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85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9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74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24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26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85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8DD1-6186-41B9-8450-CBFED0F4EFC4}" type="datetimeFigureOut">
              <a:rPr lang="en-GB" smtClean="0"/>
              <a:t>22/09/2015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EF2A-D623-4DC4-AA93-6EAE926B09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5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mailto:Allan.Johnston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900" y="419100"/>
            <a:ext cx="10325100" cy="2392363"/>
          </a:xfrm>
        </p:spPr>
        <p:txBody>
          <a:bodyPr>
            <a:normAutofit/>
          </a:bodyPr>
          <a:lstStyle/>
          <a:p>
            <a:r>
              <a:rPr lang="en-GB" sz="6600" dirty="0" smtClean="0"/>
              <a:t>Inspired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 </a:t>
            </a:r>
            <a:br>
              <a:rPr lang="en-GB" sz="4800" dirty="0" smtClean="0"/>
            </a:br>
            <a:r>
              <a:rPr lang="en-GB" sz="4800" dirty="0" smtClean="0"/>
              <a:t>The Mentality of those involved in Sport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3601398"/>
            <a:ext cx="9144000" cy="276066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Sports Chaplaincy UK Conference 2016. </a:t>
            </a:r>
          </a:p>
          <a:p>
            <a:r>
              <a:rPr lang="en-GB" sz="2800" dirty="0" smtClean="0"/>
              <a:t>SCUK</a:t>
            </a:r>
            <a:endParaRPr lang="en-GB" sz="2800" dirty="0"/>
          </a:p>
          <a:p>
            <a:r>
              <a:rPr lang="en-GB" sz="2800" dirty="0" smtClean="0"/>
              <a:t>Tuesday 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October 2015</a:t>
            </a:r>
          </a:p>
          <a:p>
            <a:endParaRPr lang="en-GB" sz="2800" dirty="0" smtClean="0"/>
          </a:p>
          <a:p>
            <a:r>
              <a:rPr lang="en-GB" sz="2800" dirty="0" smtClean="0"/>
              <a:t>Dr Allan Johnston </a:t>
            </a:r>
          </a:p>
          <a:p>
            <a:endParaRPr lang="en-GB" sz="2800" dirty="0" smtClean="0"/>
          </a:p>
          <a:p>
            <a:r>
              <a:rPr lang="en-GB" sz="2800" dirty="0" smtClean="0"/>
              <a:t>MBBS, MRCPsych, Cert.Med.Ed(IU)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4201164"/>
            <a:ext cx="291465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859" y="4196556"/>
            <a:ext cx="291414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 </a:t>
            </a:r>
            <a:r>
              <a:rPr lang="en-GB" i="1" dirty="0" smtClean="0"/>
              <a:t>who</a:t>
            </a:r>
            <a:r>
              <a:rPr lang="en-GB" dirty="0" smtClean="0"/>
              <a:t> are your people?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006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All of humanity in its incredible &amp; wondrous variety!</a:t>
            </a:r>
          </a:p>
          <a:p>
            <a:r>
              <a:rPr lang="en-GB" dirty="0" smtClean="0"/>
              <a:t>Think for a moment about the different people in your team…</a:t>
            </a:r>
          </a:p>
          <a:p>
            <a:r>
              <a:rPr lang="en-GB" dirty="0" smtClean="0"/>
              <a:t>The Owner /  CEO</a:t>
            </a:r>
          </a:p>
          <a:p>
            <a:r>
              <a:rPr lang="en-GB" dirty="0" smtClean="0"/>
              <a:t>The Coach / </a:t>
            </a:r>
            <a:r>
              <a:rPr lang="en-GB" dirty="0"/>
              <a:t>H</a:t>
            </a:r>
            <a:r>
              <a:rPr lang="en-GB" dirty="0" smtClean="0"/>
              <a:t>ead of Performance</a:t>
            </a:r>
          </a:p>
          <a:p>
            <a:r>
              <a:rPr lang="en-GB" dirty="0" smtClean="0"/>
              <a:t>The Captain</a:t>
            </a:r>
          </a:p>
          <a:p>
            <a:r>
              <a:rPr lang="en-GB" dirty="0" smtClean="0"/>
              <a:t>The Medical Team – Physio, S&amp;C, Psychiatrist/Psychologist?</a:t>
            </a:r>
          </a:p>
          <a:p>
            <a:r>
              <a:rPr lang="en-GB" dirty="0" smtClean="0"/>
              <a:t>Admin, Cleaner, Bar staff, Ground staff.</a:t>
            </a:r>
          </a:p>
          <a:p>
            <a:r>
              <a:rPr lang="en-GB" dirty="0" smtClean="0"/>
              <a:t>What are their similarities and differences?</a:t>
            </a:r>
          </a:p>
          <a:p>
            <a:r>
              <a:rPr lang="en-GB" dirty="0" smtClean="0"/>
              <a:t>How many ‘non typical’ mentalities are there -  eg a </a:t>
            </a:r>
            <a:r>
              <a:rPr lang="en-GB" dirty="0"/>
              <a:t>Q</a:t>
            </a:r>
            <a:r>
              <a:rPr lang="en-GB" dirty="0" smtClean="0"/>
              <a:t>uiet Captain?</a:t>
            </a:r>
          </a:p>
          <a:p>
            <a:r>
              <a:rPr lang="en-GB" dirty="0" smtClean="0"/>
              <a:t>Is there a ‘typical’ CEO or a ‘typical’ Captain?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512" y="2460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Personality Categories – Types &amp; Traits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4224"/>
            <a:ext cx="10515600" cy="5070475"/>
          </a:xfrm>
        </p:spPr>
        <p:txBody>
          <a:bodyPr/>
          <a:lstStyle/>
          <a:p>
            <a:r>
              <a:rPr lang="en-GB" dirty="0" smtClean="0"/>
              <a:t>Personality – Characteristic Behaviour-Response patterns that each individual evolves, consciously and unconsciously, as his or her style.</a:t>
            </a:r>
          </a:p>
          <a:p>
            <a:r>
              <a:rPr lang="en-GB" dirty="0" smtClean="0"/>
              <a:t>Numerous different theories – Hippocrates, Freud, Jung, Beck, etc</a:t>
            </a:r>
          </a:p>
          <a:p>
            <a:r>
              <a:rPr lang="en-GB" dirty="0" smtClean="0"/>
              <a:t>Previously used distinct personality categories - Types</a:t>
            </a:r>
          </a:p>
          <a:p>
            <a:r>
              <a:rPr lang="en-GB" dirty="0" smtClean="0"/>
              <a:t> Eg ‘Type A’ = competitive/ambitious, Type B= relaxed/reflective</a:t>
            </a:r>
          </a:p>
          <a:p>
            <a:r>
              <a:rPr lang="en-GB" dirty="0" smtClean="0"/>
              <a:t>Now known to be more complex, more dimensional - Traits</a:t>
            </a:r>
          </a:p>
          <a:p>
            <a:r>
              <a:rPr lang="en-GB" dirty="0" smtClean="0"/>
              <a:t>Eg degree of Extraversion/introversion/agreeableness/neuroticism </a:t>
            </a:r>
          </a:p>
          <a:p>
            <a:r>
              <a:rPr lang="en-GB" dirty="0" smtClean="0"/>
              <a:t>Environmental Influences - personality </a:t>
            </a:r>
            <a:r>
              <a:rPr lang="en-GB" dirty="0"/>
              <a:t>traits are more malleable by environmental influences than researchers originally </a:t>
            </a:r>
            <a:r>
              <a:rPr lang="en-GB" dirty="0" smtClean="0"/>
              <a:t>believed.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812006"/>
            <a:ext cx="4445000" cy="12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12395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      Myers-Briggs </a:t>
            </a:r>
            <a:r>
              <a:rPr lang="en-GB" dirty="0"/>
              <a:t>Personality </a:t>
            </a:r>
            <a:r>
              <a:rPr lang="en-GB" dirty="0" smtClean="0"/>
              <a:t>Inventory </a:t>
            </a:r>
            <a:br>
              <a:rPr lang="en-GB" dirty="0" smtClean="0"/>
            </a:br>
            <a:r>
              <a:rPr lang="en-GB" dirty="0" smtClean="0"/>
              <a:t>                            – You on a good day</a:t>
            </a:r>
            <a:br>
              <a:rPr lang="en-GB" dirty="0" smtClean="0"/>
            </a:br>
            <a:r>
              <a:rPr lang="en-GB" dirty="0" smtClean="0"/>
              <a:t>                                 -&gt; </a:t>
            </a:r>
            <a:r>
              <a:rPr lang="en-GB" u="sng" dirty="0" smtClean="0"/>
              <a:t>Hands up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900" y="2512220"/>
            <a:ext cx="6388100" cy="343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       Myers-Briggs </a:t>
            </a:r>
            <a:r>
              <a:rPr lang="en-GB" dirty="0"/>
              <a:t>Personality Inventory </a:t>
            </a:r>
            <a:br>
              <a:rPr lang="en-GB" dirty="0"/>
            </a:br>
            <a:r>
              <a:rPr lang="en-GB" dirty="0"/>
              <a:t>                          </a:t>
            </a:r>
            <a:r>
              <a:rPr lang="en-GB" dirty="0" smtClean="0"/>
              <a:t>– and You </a:t>
            </a:r>
            <a:r>
              <a:rPr lang="en-GB" dirty="0"/>
              <a:t>on </a:t>
            </a:r>
            <a:r>
              <a:rPr lang="en-GB" dirty="0" smtClean="0"/>
              <a:t>a bad day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                      </a:t>
            </a:r>
            <a:r>
              <a:rPr lang="en-GB" u="sng" dirty="0" smtClean="0"/>
              <a:t>-&gt; Hands up…any changes? 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1993900"/>
            <a:ext cx="70612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Myers-Briggs Personality </a:t>
            </a:r>
            <a:br>
              <a:rPr lang="en-GB" dirty="0" smtClean="0"/>
            </a:br>
            <a:r>
              <a:rPr lang="en-GB" dirty="0" smtClean="0"/>
              <a:t>Inventory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u="sng" dirty="0" smtClean="0"/>
              <a:t>Exercise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Where would you place….</a:t>
            </a:r>
          </a:p>
          <a:p>
            <a:r>
              <a:rPr lang="en-GB" dirty="0"/>
              <a:t>The Owner /  CEO</a:t>
            </a:r>
          </a:p>
          <a:p>
            <a:r>
              <a:rPr lang="en-GB" dirty="0"/>
              <a:t>The Coach / Head of Performance</a:t>
            </a:r>
          </a:p>
          <a:p>
            <a:r>
              <a:rPr lang="en-GB" dirty="0"/>
              <a:t>The Captain</a:t>
            </a:r>
          </a:p>
          <a:p>
            <a:r>
              <a:rPr lang="en-GB" dirty="0" smtClean="0"/>
              <a:t>The Team Doctor</a:t>
            </a:r>
            <a:endParaRPr lang="en-GB" dirty="0"/>
          </a:p>
          <a:p>
            <a:r>
              <a:rPr lang="en-GB" dirty="0" smtClean="0"/>
              <a:t>The Cleaner</a:t>
            </a:r>
          </a:p>
          <a:p>
            <a:r>
              <a:rPr lang="en-GB" dirty="0" smtClean="0"/>
              <a:t>The Head Ground staff</a:t>
            </a:r>
            <a:endParaRPr lang="en-GB" dirty="0"/>
          </a:p>
          <a:p>
            <a:r>
              <a:rPr lang="en-GB" dirty="0"/>
              <a:t>W</a:t>
            </a:r>
            <a:r>
              <a:rPr lang="en-GB" dirty="0" smtClean="0"/>
              <a:t>here would you place Yourself?</a:t>
            </a:r>
          </a:p>
          <a:p>
            <a:r>
              <a:rPr lang="en-GB" dirty="0" smtClean="0"/>
              <a:t>How does this affect your Relationships?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AutoShape 2" descr="Image result for personality yellow red blue gree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92150"/>
            <a:ext cx="5118100" cy="2906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733800"/>
            <a:ext cx="51181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Personality/Mentality – Take 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Personality is complex made up of a million genetic and environmental factors.</a:t>
            </a:r>
          </a:p>
          <a:p>
            <a:r>
              <a:rPr lang="en-GB" sz="2400" dirty="0" smtClean="0"/>
              <a:t>Multiple Genes code for Personality/ Mentality  - Levels of aggression have been linked with 16 different gene sequences. </a:t>
            </a:r>
          </a:p>
          <a:p>
            <a:r>
              <a:rPr lang="en-GB" sz="2400" dirty="0" smtClean="0"/>
              <a:t>Environmental factors also crucial eg Childhood experience &amp; Parenting.</a:t>
            </a:r>
          </a:p>
          <a:p>
            <a:r>
              <a:rPr lang="en-GB" sz="2400" dirty="0" smtClean="0"/>
              <a:t>Some of these Environmental factors are within </a:t>
            </a:r>
            <a:r>
              <a:rPr lang="en-GB" sz="2400" b="1" dirty="0" smtClean="0"/>
              <a:t>your control </a:t>
            </a:r>
            <a:r>
              <a:rPr lang="en-GB" sz="2400" dirty="0" smtClean="0"/>
              <a:t>– eg Team Culture</a:t>
            </a:r>
          </a:p>
          <a:p>
            <a:r>
              <a:rPr lang="en-GB" sz="2400" dirty="0" smtClean="0"/>
              <a:t>Consider your approach to a person of the opposite personality style</a:t>
            </a:r>
          </a:p>
          <a:p>
            <a:r>
              <a:rPr lang="en-GB" sz="2400" dirty="0" smtClean="0"/>
              <a:t> eg If you are </a:t>
            </a:r>
            <a:r>
              <a:rPr lang="en-GB" sz="2400" dirty="0" smtClean="0">
                <a:solidFill>
                  <a:srgbClr val="00B050"/>
                </a:solidFill>
              </a:rPr>
              <a:t>Green</a:t>
            </a:r>
            <a:r>
              <a:rPr lang="en-GB" sz="2400" dirty="0" smtClean="0"/>
              <a:t> how you deliver an important message to a </a:t>
            </a:r>
            <a:r>
              <a:rPr lang="en-GB" sz="2400" dirty="0" smtClean="0">
                <a:solidFill>
                  <a:srgbClr val="FF0000"/>
                </a:solidFill>
              </a:rPr>
              <a:t>Red</a:t>
            </a:r>
            <a:r>
              <a:rPr lang="en-GB" sz="2400" dirty="0" smtClean="0"/>
              <a:t> head.</a:t>
            </a:r>
          </a:p>
          <a:p>
            <a:r>
              <a:rPr lang="en-GB" sz="2400" dirty="0" smtClean="0"/>
              <a:t>But its even more complex than this – Our Personality/Behaviour changes rapidly</a:t>
            </a:r>
          </a:p>
          <a:p>
            <a:r>
              <a:rPr lang="en-GB" sz="2400" dirty="0" smtClean="0"/>
              <a:t>With time, with stress, with different types of challenge, between individuals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26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Yerkes-Dodson curve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       Stress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Individuals                                                                    Different Challenges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1" y="1473996"/>
            <a:ext cx="3852862" cy="2477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951288"/>
            <a:ext cx="5024437" cy="2225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01294"/>
            <a:ext cx="4083050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Experience at the Bradford Bulls RLFC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4"/>
            <a:ext cx="10896600" cy="484187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Sports Psychiatrist at the Bulls 2012/13 and 2013/14 seasons</a:t>
            </a:r>
          </a:p>
          <a:p>
            <a:r>
              <a:rPr lang="en-GB" dirty="0" smtClean="0"/>
              <a:t>Hired by Francis Cummins – Wellbeing, Performance &amp; Policy.</a:t>
            </a:r>
          </a:p>
          <a:p>
            <a:r>
              <a:rPr lang="en-GB" dirty="0" smtClean="0"/>
              <a:t>3</a:t>
            </a:r>
            <a:r>
              <a:rPr lang="en-GB" dirty="0"/>
              <a:t>3</a:t>
            </a:r>
            <a:r>
              <a:rPr lang="en-GB" dirty="0" smtClean="0"/>
              <a:t> players - 3 had seen Psychiatrist /Psychologist before, 30 not.</a:t>
            </a:r>
          </a:p>
          <a:p>
            <a:r>
              <a:rPr lang="en-GB" dirty="0" smtClean="0"/>
              <a:t>Principles:  Normalise, Integrate, Flexible, Proactive, Confidentiality. </a:t>
            </a:r>
          </a:p>
          <a:p>
            <a:r>
              <a:rPr lang="en-GB" dirty="0" smtClean="0"/>
              <a:t>Depression, Panic disorder, OCD, </a:t>
            </a:r>
            <a:r>
              <a:rPr lang="en-GB" dirty="0" smtClean="0"/>
              <a:t>A</a:t>
            </a:r>
            <a:r>
              <a:rPr lang="en-GB" dirty="0" smtClean="0"/>
              <a:t>ddictions - Substances and Gambling, </a:t>
            </a:r>
            <a:r>
              <a:rPr lang="en-GB" dirty="0" smtClean="0"/>
              <a:t>Hyperthyroidism, Anger/Impulsivity, Relationship stress, Sleep problems, etc.</a:t>
            </a:r>
          </a:p>
          <a:p>
            <a:r>
              <a:rPr lang="en-GB" dirty="0" smtClean="0"/>
              <a:t>94 of 95 appointments attended on time, 75% requested by the Player. </a:t>
            </a:r>
          </a:p>
          <a:p>
            <a:r>
              <a:rPr lang="en-GB" dirty="0" smtClean="0"/>
              <a:t>Financial difficulties – Administration x 3, New Owners, different approaches to running the club, selling my role, </a:t>
            </a:r>
            <a:r>
              <a:rPr lang="en-GB" dirty="0"/>
              <a:t>“but why do we need You </a:t>
            </a:r>
            <a:r>
              <a:rPr lang="en-GB" i="1" dirty="0"/>
              <a:t>And</a:t>
            </a:r>
            <a:r>
              <a:rPr lang="en-GB" dirty="0"/>
              <a:t> Warren</a:t>
            </a:r>
            <a:r>
              <a:rPr lang="en-GB" dirty="0" smtClean="0"/>
              <a:t>!</a:t>
            </a:r>
          </a:p>
          <a:p>
            <a:r>
              <a:rPr lang="en-GB" dirty="0" smtClean="0"/>
              <a:t>Effects on coaching and medical staff, Players Wives, GF, </a:t>
            </a:r>
            <a:r>
              <a:rPr lang="en-GB" dirty="0"/>
              <a:t>C</a:t>
            </a:r>
            <a:r>
              <a:rPr lang="en-GB" dirty="0" smtClean="0"/>
              <a:t>hildren, etc.</a:t>
            </a:r>
            <a:endParaRPr lang="en-GB" dirty="0"/>
          </a:p>
          <a:p>
            <a:r>
              <a:rPr lang="en-GB" dirty="0" smtClean="0"/>
              <a:t>Team work, Me better understanding the role of the Chaplain</a:t>
            </a:r>
          </a:p>
          <a:p>
            <a:r>
              <a:rPr lang="en-GB" dirty="0" smtClean="0"/>
              <a:t>Working with Warren and a players wife with Postnatal Depression.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262" y="223043"/>
            <a:ext cx="15144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i="1" dirty="0" smtClean="0"/>
              <a:t>You</a:t>
            </a:r>
            <a:r>
              <a:rPr lang="en-GB" dirty="0" smtClean="0"/>
              <a:t> Can </a:t>
            </a:r>
            <a:r>
              <a:rPr lang="en-GB" dirty="0"/>
              <a:t>A</a:t>
            </a:r>
            <a:r>
              <a:rPr lang="en-GB" dirty="0" smtClean="0"/>
              <a:t>dd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Your Sports Team Needs You!</a:t>
            </a:r>
          </a:p>
          <a:p>
            <a:r>
              <a:rPr lang="en-GB" dirty="0" smtClean="0"/>
              <a:t>Work out your USP as the </a:t>
            </a:r>
            <a:r>
              <a:rPr lang="en-GB" dirty="0"/>
              <a:t>T</a:t>
            </a:r>
            <a:r>
              <a:rPr lang="en-GB" dirty="0" smtClean="0"/>
              <a:t>eam Chaplain</a:t>
            </a:r>
          </a:p>
          <a:p>
            <a:r>
              <a:rPr lang="en-GB" dirty="0" smtClean="0"/>
              <a:t>May I</a:t>
            </a:r>
            <a:r>
              <a:rPr lang="en-GB" dirty="0" smtClean="0"/>
              <a:t> suggest some specialist skills which I feel you bring:</a:t>
            </a:r>
            <a:endParaRPr lang="en-GB" dirty="0" smtClean="0"/>
          </a:p>
          <a:p>
            <a:r>
              <a:rPr lang="en-GB" dirty="0" smtClean="0"/>
              <a:t>Listening, Understanding and Empathy</a:t>
            </a:r>
          </a:p>
          <a:p>
            <a:r>
              <a:rPr lang="en-GB" dirty="0" smtClean="0"/>
              <a:t>Consistently present but with </a:t>
            </a:r>
            <a:r>
              <a:rPr lang="en-GB" dirty="0" smtClean="0"/>
              <a:t>a Flexibility </a:t>
            </a:r>
            <a:r>
              <a:rPr lang="en-GB" dirty="0" smtClean="0"/>
              <a:t>of </a:t>
            </a:r>
            <a:r>
              <a:rPr lang="en-GB" dirty="0" smtClean="0"/>
              <a:t>approach </a:t>
            </a:r>
            <a:r>
              <a:rPr lang="en-GB" dirty="0" err="1" smtClean="0"/>
              <a:t>inc</a:t>
            </a:r>
            <a:r>
              <a:rPr lang="en-GB" dirty="0" err="1" smtClean="0"/>
              <a:t>.</a:t>
            </a:r>
            <a:r>
              <a:rPr lang="en-GB" dirty="0" smtClean="0"/>
              <a:t> Spirituality</a:t>
            </a:r>
            <a:endParaRPr lang="en-GB" dirty="0" smtClean="0"/>
          </a:p>
          <a:p>
            <a:r>
              <a:rPr lang="en-GB" dirty="0" smtClean="0"/>
              <a:t>Normalising mental distress, working to reduce stigma, eg LGBT</a:t>
            </a:r>
          </a:p>
          <a:p>
            <a:r>
              <a:rPr lang="en-GB" dirty="0">
                <a:solidFill>
                  <a:srgbClr val="FF0000"/>
                </a:solidFill>
              </a:rPr>
              <a:t>Building team Resilience </a:t>
            </a:r>
            <a:r>
              <a:rPr lang="en-GB" dirty="0" smtClean="0"/>
              <a:t>especially </a:t>
            </a:r>
            <a:r>
              <a:rPr lang="en-GB" dirty="0"/>
              <a:t>Perceived Social Support 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Role Modelling Team </a:t>
            </a:r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ulture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Creating Networks of Support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9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795" y="243682"/>
            <a:ext cx="3228679" cy="19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V</a:t>
            </a:r>
            <a:r>
              <a:rPr lang="en-GB" dirty="0"/>
              <a:t>ulnerability to Stress</a:t>
            </a:r>
            <a:br>
              <a:rPr lang="en-GB" dirty="0"/>
            </a:br>
            <a:r>
              <a:rPr lang="en-GB" sz="2000" dirty="0"/>
              <a:t>Zubin and Spring 1977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07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Stress = Perceived Demands &gt; Perceived Resources</a:t>
            </a:r>
          </a:p>
          <a:p>
            <a:r>
              <a:rPr lang="en-GB" b="1" dirty="0" smtClean="0"/>
              <a:t>External causes – Increased Demands</a:t>
            </a:r>
          </a:p>
          <a:p>
            <a:r>
              <a:rPr lang="en-GB" dirty="0" smtClean="0"/>
              <a:t>Life events – Family bereavement, relationship split, financial difficulties, housing issues</a:t>
            </a:r>
          </a:p>
          <a:p>
            <a:r>
              <a:rPr lang="en-GB" dirty="0" smtClean="0"/>
              <a:t>Work stress / pressure – almost universal in Sports</a:t>
            </a:r>
          </a:p>
          <a:p>
            <a:r>
              <a:rPr lang="en-GB" dirty="0"/>
              <a:t>Injury &amp; Recovery</a:t>
            </a:r>
          </a:p>
          <a:p>
            <a:r>
              <a:rPr lang="en-GB" b="1" dirty="0" smtClean="0"/>
              <a:t>External causes – Reduced Resources</a:t>
            </a:r>
          </a:p>
          <a:p>
            <a:r>
              <a:rPr lang="en-GB" dirty="0" smtClean="0"/>
              <a:t>Mental illness</a:t>
            </a:r>
          </a:p>
          <a:p>
            <a:r>
              <a:rPr lang="en-GB" dirty="0" smtClean="0"/>
              <a:t>Addictions – Alcohol, Drugs, Gambling, etc</a:t>
            </a:r>
          </a:p>
          <a:p>
            <a:r>
              <a:rPr lang="en-GB" dirty="0" smtClean="0"/>
              <a:t>Isolation </a:t>
            </a:r>
            <a:r>
              <a:rPr lang="en-GB" dirty="0"/>
              <a:t>&amp; </a:t>
            </a:r>
            <a:r>
              <a:rPr lang="en-GB" dirty="0" smtClean="0"/>
              <a:t>Loneliness</a:t>
            </a:r>
          </a:p>
          <a:p>
            <a:r>
              <a:rPr lang="en-GB" dirty="0"/>
              <a:t>Alexithymia – Not be able to understand or communicate own </a:t>
            </a:r>
            <a:r>
              <a:rPr lang="en-GB" dirty="0" smtClean="0"/>
              <a:t>feelings </a:t>
            </a:r>
            <a:r>
              <a:rPr lang="en-GB" dirty="0"/>
              <a:t>AKA not talking about </a:t>
            </a:r>
            <a:r>
              <a:rPr lang="en-GB" dirty="0" smtClean="0"/>
              <a:t>problems</a:t>
            </a:r>
          </a:p>
          <a:p>
            <a:r>
              <a:rPr lang="en-GB" b="1" dirty="0" smtClean="0"/>
              <a:t>Internal causes - Perception</a:t>
            </a:r>
            <a:endParaRPr lang="en-GB" b="1" dirty="0"/>
          </a:p>
          <a:p>
            <a:r>
              <a:rPr lang="en-GB" dirty="0"/>
              <a:t>Low self esteem, negative self image, self </a:t>
            </a:r>
            <a:r>
              <a:rPr lang="en-GB" dirty="0" smtClean="0"/>
              <a:t>blame, Pessimism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Unrealistic self expectations</a:t>
            </a:r>
            <a:r>
              <a:rPr lang="en-GB" dirty="0" smtClean="0"/>
              <a:t>, Perfectionism, Rigid thinking, lack of Flexibility, All-or-Nothing attitude </a:t>
            </a:r>
          </a:p>
          <a:p>
            <a:r>
              <a:rPr lang="en-GB" dirty="0" smtClean="0"/>
              <a:t>If we’re going to control the controllables – Need to change Perception…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1371600"/>
            <a:ext cx="33782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Who am I?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90688"/>
            <a:ext cx="11239500" cy="50149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Thanks to Warren</a:t>
            </a:r>
          </a:p>
          <a:p>
            <a:r>
              <a:rPr lang="en-GB" dirty="0" smtClean="0"/>
              <a:t>Consultant CRHT Psychiatrist with the NHS at Derbyshire NHS FT</a:t>
            </a:r>
          </a:p>
          <a:p>
            <a:r>
              <a:rPr lang="en-GB" dirty="0" smtClean="0"/>
              <a:t>Chair of Derbyshire Suicide Prevention Strategy Group</a:t>
            </a:r>
          </a:p>
          <a:p>
            <a:r>
              <a:rPr lang="en-GB" dirty="0" smtClean="0"/>
              <a:t>Sports Psychiatrist formerly with Bradford Bulls RLFC. </a:t>
            </a:r>
          </a:p>
          <a:p>
            <a:r>
              <a:rPr lang="en-GB" dirty="0" smtClean="0"/>
              <a:t>Worlds First Rugby League Psychiatrist.</a:t>
            </a:r>
          </a:p>
          <a:p>
            <a:r>
              <a:rPr lang="en-GB" dirty="0" smtClean="0"/>
              <a:t>Trustee of </a:t>
            </a:r>
            <a:r>
              <a:rPr lang="en-GB" i="1" dirty="0" smtClean="0"/>
              <a:t>State of Mind Sports </a:t>
            </a:r>
            <a:r>
              <a:rPr lang="en-GB" dirty="0" smtClean="0"/>
              <a:t>Charity – A Rugby League Mental </a:t>
            </a:r>
            <a:r>
              <a:rPr lang="en-GB" dirty="0"/>
              <a:t>H</a:t>
            </a:r>
            <a:r>
              <a:rPr lang="en-GB" dirty="0" smtClean="0"/>
              <a:t>ealth Charity </a:t>
            </a:r>
          </a:p>
          <a:p>
            <a:r>
              <a:rPr lang="en-GB" dirty="0" smtClean="0"/>
              <a:t>Speak widely for Pharmaceutical Co. about Building Winning Team Culture.</a:t>
            </a:r>
          </a:p>
          <a:p>
            <a:r>
              <a:rPr lang="en-GB" dirty="0" smtClean="0">
                <a:hlinkClick r:id="rId2"/>
              </a:rPr>
              <a:t>Allan.Johnston@nhs.net</a:t>
            </a:r>
            <a:r>
              <a:rPr lang="en-GB" dirty="0" smtClean="0"/>
              <a:t> 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@DrAllanJohnston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@Derbyshcft</a:t>
            </a:r>
          </a:p>
          <a:p>
            <a:r>
              <a:rPr lang="en-GB" dirty="0" smtClean="0"/>
              <a:t>                    @SoMRugbyLeague</a:t>
            </a:r>
            <a:endParaRPr lang="en-GB" dirty="0"/>
          </a:p>
        </p:txBody>
      </p:sp>
      <p:sp>
        <p:nvSpPr>
          <p:cNvPr id="4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428750" y="4613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Image result for twitter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59" y="5349874"/>
            <a:ext cx="1287781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799" y="5369785"/>
            <a:ext cx="1422401" cy="652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0" y="5148261"/>
            <a:ext cx="1143000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5042693"/>
            <a:ext cx="2173605" cy="1538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4335" y="5271290"/>
            <a:ext cx="1759836" cy="10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Chaplains: Building Resilience to Stress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0575"/>
          </a:xfrm>
        </p:spPr>
        <p:txBody>
          <a:bodyPr/>
          <a:lstStyle/>
          <a:p>
            <a:r>
              <a:rPr lang="en-GB" dirty="0" smtClean="0"/>
              <a:t>Fletcher &amp; Sarkar (2012) Study of Olympic Champions</a:t>
            </a:r>
          </a:p>
          <a:p>
            <a:r>
              <a:rPr lang="en-GB" dirty="0" smtClean="0"/>
              <a:t>Defines Resilience as 5 Key traits: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Positivity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Self Confidence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Focus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Perceived Social Support</a:t>
            </a:r>
          </a:p>
          <a:p>
            <a:r>
              <a:rPr lang="en-GB" dirty="0" smtClean="0"/>
              <a:t>Most athletes have 4 of these…</a:t>
            </a:r>
          </a:p>
          <a:p>
            <a:r>
              <a:rPr lang="en-GB" dirty="0" smtClean="0"/>
              <a:t>You can help with the 5</a:t>
            </a:r>
            <a:r>
              <a:rPr lang="en-GB" baseline="30000" dirty="0" smtClean="0"/>
              <a:t>th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779" y="3175000"/>
            <a:ext cx="2833021" cy="30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362743"/>
            <a:ext cx="8369300" cy="1325563"/>
          </a:xfrm>
        </p:spPr>
        <p:txBody>
          <a:bodyPr/>
          <a:lstStyle/>
          <a:p>
            <a:r>
              <a:rPr lang="en-GB" dirty="0" smtClean="0"/>
              <a:t>              Chaplains: </a:t>
            </a:r>
            <a:r>
              <a:rPr lang="en-GB" dirty="0"/>
              <a:t>R</a:t>
            </a:r>
            <a:r>
              <a:rPr lang="en-GB" dirty="0" smtClean="0"/>
              <a:t>ole Modelling             </a:t>
            </a:r>
            <a:br>
              <a:rPr lang="en-GB" dirty="0" smtClean="0"/>
            </a:br>
            <a:r>
              <a:rPr lang="en-GB" dirty="0"/>
              <a:t> </a:t>
            </a:r>
            <a:r>
              <a:rPr lang="en-GB" dirty="0" smtClean="0"/>
              <a:t>                                Team culture</a:t>
            </a:r>
            <a:endParaRPr lang="en-GB" dirty="0"/>
          </a:p>
        </p:txBody>
      </p:sp>
      <p:sp>
        <p:nvSpPr>
          <p:cNvPr id="4" name="AutoShape 2" descr="Image result for dave brailsford and chris froom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15900" y="1825624"/>
            <a:ext cx="118618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 smtClean="0"/>
              <a:t>Team Sky - Tour de France wins 2012 (Wiggins), 2013 (Froome), 2015 (Froome).</a:t>
            </a:r>
          </a:p>
          <a:p>
            <a:r>
              <a:rPr lang="en-GB" dirty="0" smtClean="0"/>
              <a:t>2014? “Total Failure” - Froome Crashes out Stage 5, No Sky rider in G.C. top 10. </a:t>
            </a:r>
          </a:p>
          <a:p>
            <a:r>
              <a:rPr lang="en-GB" dirty="0" smtClean="0"/>
              <a:t>“Ground Zero… Rip it up and start again” </a:t>
            </a:r>
            <a:r>
              <a:rPr lang="en-GB" sz="1800" dirty="0" smtClean="0"/>
              <a:t>Dave Brailsford, Team Sky Manager.</a:t>
            </a:r>
          </a:p>
          <a:p>
            <a:r>
              <a:rPr lang="en-GB" dirty="0" smtClean="0"/>
              <a:t>Credits </a:t>
            </a:r>
            <a:r>
              <a:rPr lang="en-GB" dirty="0"/>
              <a:t>success in </a:t>
            </a:r>
            <a:r>
              <a:rPr lang="en-GB" dirty="0" smtClean="0"/>
              <a:t>2015 to changes in </a:t>
            </a:r>
            <a:r>
              <a:rPr lang="en-GB" u="sng" dirty="0" smtClean="0"/>
              <a:t>Team </a:t>
            </a:r>
            <a:r>
              <a:rPr lang="en-GB" u="sng" dirty="0"/>
              <a:t>C</a:t>
            </a:r>
            <a:r>
              <a:rPr lang="en-GB" u="sng" dirty="0" smtClean="0"/>
              <a:t>ulture</a:t>
            </a:r>
            <a:r>
              <a:rPr lang="en-GB" dirty="0" smtClean="0"/>
              <a:t> </a:t>
            </a:r>
            <a:r>
              <a:rPr lang="en-GB" sz="1800" dirty="0" smtClean="0"/>
              <a:t>– Simon Jones, Sky Performance Scientist</a:t>
            </a:r>
          </a:p>
          <a:p>
            <a:r>
              <a:rPr lang="en-GB" dirty="0" smtClean="0"/>
              <a:t>Winning Behaviours App – all team provide weekly self reports.</a:t>
            </a:r>
          </a:p>
          <a:p>
            <a:r>
              <a:rPr lang="en-GB" dirty="0" smtClean="0"/>
              <a:t>Join Team Sky Today!  Score yourself 1-5 on each of these traits:</a:t>
            </a:r>
          </a:p>
          <a:p>
            <a:r>
              <a:rPr lang="en-GB" sz="1800" dirty="0" smtClean="0"/>
              <a:t>I don’t moan                                              - I continuously look to learn</a:t>
            </a:r>
          </a:p>
          <a:p>
            <a:r>
              <a:rPr lang="en-GB" sz="1800" dirty="0" smtClean="0"/>
              <a:t>I am in control of my emotions               - I actively listen </a:t>
            </a:r>
          </a:p>
          <a:p>
            <a:r>
              <a:rPr lang="en-GB" sz="1800" dirty="0" smtClean="0"/>
              <a:t>I don’t criticise the team                          </a:t>
            </a:r>
            <a:r>
              <a:rPr lang="en-GB" sz="1800" u="sng" dirty="0" smtClean="0"/>
              <a:t>- I proactively solve problems for my team-mates</a:t>
            </a:r>
          </a:p>
          <a:p>
            <a:r>
              <a:rPr lang="en-GB" sz="1800" dirty="0" smtClean="0"/>
              <a:t>I seek &amp; give </a:t>
            </a:r>
            <a:r>
              <a:rPr lang="en-GB" sz="1800" dirty="0"/>
              <a:t>c</a:t>
            </a:r>
            <a:r>
              <a:rPr lang="en-GB" sz="1800" dirty="0" smtClean="0"/>
              <a:t>onstructive feedback       - I seek out marginal gains 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5041900"/>
            <a:ext cx="2413000" cy="165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25425"/>
            <a:ext cx="24384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225425"/>
            <a:ext cx="2413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Exercise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Join </a:t>
            </a:r>
            <a:r>
              <a:rPr lang="en-GB" dirty="0"/>
              <a:t>Team Sky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Score yourself 1-5 on each of these traits:</a:t>
            </a:r>
          </a:p>
          <a:p>
            <a:r>
              <a:rPr lang="en-GB" dirty="0"/>
              <a:t>I don’t </a:t>
            </a:r>
            <a:r>
              <a:rPr lang="en-GB" dirty="0" smtClean="0"/>
              <a:t>moan</a:t>
            </a:r>
            <a:endParaRPr lang="en-GB" dirty="0"/>
          </a:p>
          <a:p>
            <a:r>
              <a:rPr lang="en-GB" dirty="0"/>
              <a:t>I am in control of my emotions      </a:t>
            </a:r>
            <a:r>
              <a:rPr lang="en-GB" dirty="0" smtClean="0"/>
              <a:t>          - </a:t>
            </a:r>
            <a:r>
              <a:rPr lang="en-GB" dirty="0"/>
              <a:t>I actively listen </a:t>
            </a:r>
          </a:p>
          <a:p>
            <a:r>
              <a:rPr lang="en-GB" dirty="0"/>
              <a:t>I don’t criticise the </a:t>
            </a:r>
            <a:r>
              <a:rPr lang="en-GB" dirty="0" smtClean="0"/>
              <a:t>team                           - </a:t>
            </a:r>
            <a:r>
              <a:rPr lang="en-GB" dirty="0"/>
              <a:t>I seek out marginal gains                  </a:t>
            </a:r>
            <a:endParaRPr lang="en-GB" dirty="0" smtClean="0"/>
          </a:p>
          <a:p>
            <a:r>
              <a:rPr lang="en-GB" dirty="0" smtClean="0"/>
              <a:t>I </a:t>
            </a:r>
            <a:r>
              <a:rPr lang="en-GB" dirty="0"/>
              <a:t>seek </a:t>
            </a:r>
            <a:r>
              <a:rPr lang="en-GB" dirty="0" smtClean="0"/>
              <a:t>and </a:t>
            </a:r>
            <a:r>
              <a:rPr lang="en-GB" dirty="0"/>
              <a:t>give constructive </a:t>
            </a:r>
            <a:r>
              <a:rPr lang="en-GB" dirty="0" smtClean="0"/>
              <a:t>feedback    - </a:t>
            </a:r>
            <a:r>
              <a:rPr lang="en-GB" dirty="0"/>
              <a:t>I continuously look to </a:t>
            </a:r>
            <a:r>
              <a:rPr lang="en-GB" dirty="0" smtClean="0"/>
              <a:t>learn  </a:t>
            </a:r>
            <a:endParaRPr lang="en-GB" dirty="0"/>
          </a:p>
          <a:p>
            <a:r>
              <a:rPr lang="en-GB" u="sng" dirty="0" smtClean="0"/>
              <a:t>I </a:t>
            </a:r>
            <a:r>
              <a:rPr lang="en-GB" u="sng" dirty="0"/>
              <a:t>proactively solve problems for </a:t>
            </a:r>
            <a:r>
              <a:rPr lang="en-GB" u="sng" dirty="0" smtClean="0"/>
              <a:t>my </a:t>
            </a:r>
            <a:r>
              <a:rPr lang="en-GB" u="sng" dirty="0"/>
              <a:t>team-mates</a:t>
            </a:r>
          </a:p>
          <a:p>
            <a:r>
              <a:rPr lang="en-GB" dirty="0" smtClean="0"/>
              <a:t>Score ?/40</a:t>
            </a:r>
          </a:p>
          <a:p>
            <a:r>
              <a:rPr lang="en-GB" dirty="0" smtClean="0"/>
              <a:t>How can you improve?</a:t>
            </a:r>
          </a:p>
          <a:p>
            <a:r>
              <a:rPr lang="en-GB" dirty="0" smtClean="0"/>
              <a:t>How can you Role Model the Team Culture your athletes need?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240" y="177187"/>
            <a:ext cx="3127519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Chaplains : Creating Networks of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Make links with other Individuals and Organisations.</a:t>
            </a:r>
          </a:p>
          <a:p>
            <a:r>
              <a:rPr lang="en-GB" dirty="0" smtClean="0"/>
              <a:t>Use conferences like today to network and build contacts</a:t>
            </a:r>
          </a:p>
          <a:p>
            <a:r>
              <a:rPr lang="en-GB" dirty="0" smtClean="0"/>
              <a:t>Consider using Social </a:t>
            </a:r>
            <a:r>
              <a:rPr lang="en-GB" dirty="0"/>
              <a:t>M</a:t>
            </a:r>
            <a:r>
              <a:rPr lang="en-GB" dirty="0" smtClean="0"/>
              <a:t>edia to communicate your message widely</a:t>
            </a:r>
          </a:p>
          <a:p>
            <a:r>
              <a:rPr lang="en-GB" dirty="0" smtClean="0"/>
              <a:t>State of Mind “an exemplar organisation” </a:t>
            </a:r>
            <a:r>
              <a:rPr lang="en-GB" sz="1800" dirty="0" smtClean="0"/>
              <a:t>(DOH </a:t>
            </a:r>
            <a:r>
              <a:rPr lang="en-GB" sz="1800" dirty="0"/>
              <a:t>S</a:t>
            </a:r>
            <a:r>
              <a:rPr lang="en-GB" sz="1800" dirty="0" smtClean="0"/>
              <a:t>uicide </a:t>
            </a:r>
            <a:r>
              <a:rPr lang="en-GB" sz="1800" dirty="0"/>
              <a:t>P</a:t>
            </a:r>
            <a:r>
              <a:rPr lang="en-GB" sz="1800" dirty="0" smtClean="0"/>
              <a:t>revention Strategy 2014)</a:t>
            </a:r>
          </a:p>
          <a:p>
            <a:r>
              <a:rPr lang="en-GB" dirty="0" smtClean="0"/>
              <a:t>Develop </a:t>
            </a:r>
            <a:r>
              <a:rPr lang="en-GB" i="1" dirty="0"/>
              <a:t>P</a:t>
            </a:r>
            <a:r>
              <a:rPr lang="en-GB" i="1" dirty="0" smtClean="0"/>
              <a:t>athways of Care </a:t>
            </a:r>
            <a:r>
              <a:rPr lang="en-GB" dirty="0" smtClean="0"/>
              <a:t>for Key </a:t>
            </a:r>
            <a:r>
              <a:rPr lang="en-GB" dirty="0"/>
              <a:t>G</a:t>
            </a:r>
            <a:r>
              <a:rPr lang="en-GB" dirty="0" smtClean="0"/>
              <a:t>roups:</a:t>
            </a:r>
          </a:p>
          <a:p>
            <a:r>
              <a:rPr lang="en-GB" dirty="0" smtClean="0"/>
              <a:t>Eg Depressed player: </a:t>
            </a:r>
          </a:p>
          <a:p>
            <a:r>
              <a:rPr lang="en-GB" dirty="0" smtClean="0"/>
              <a:t>Teammates'-Chaplain-Team Psychiatrist-GP</a:t>
            </a:r>
          </a:p>
          <a:p>
            <a:r>
              <a:rPr lang="en-GB" dirty="0" smtClean="0"/>
              <a:t>Eg Injured player</a:t>
            </a:r>
          </a:p>
          <a:p>
            <a:r>
              <a:rPr lang="en-GB" dirty="0" smtClean="0"/>
              <a:t>Team Doctor-Surgeon-Physio-S&amp;C-Psychiatrist-Chaplain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4001294"/>
            <a:ext cx="2387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Self Support for Chaplains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Chaplain Heal </a:t>
            </a:r>
            <a:r>
              <a:rPr lang="en-GB" dirty="0"/>
              <a:t>T</a:t>
            </a:r>
            <a:r>
              <a:rPr lang="en-GB" dirty="0" smtClean="0"/>
              <a:t>hyself (Not). </a:t>
            </a:r>
          </a:p>
          <a:p>
            <a:r>
              <a:rPr lang="en-GB" dirty="0" smtClean="0"/>
              <a:t>Support Networks </a:t>
            </a:r>
            <a:r>
              <a:rPr lang="en-GB" dirty="0"/>
              <a:t>– </a:t>
            </a:r>
            <a:r>
              <a:rPr lang="en-GB" dirty="0" smtClean="0"/>
              <a:t>Who </a:t>
            </a:r>
            <a:r>
              <a:rPr lang="en-GB" i="1" dirty="0" smtClean="0"/>
              <a:t>You </a:t>
            </a:r>
            <a:r>
              <a:rPr lang="en-GB" dirty="0" smtClean="0"/>
              <a:t>Gonna Call?  </a:t>
            </a:r>
          </a:p>
          <a:p>
            <a:r>
              <a:rPr lang="en-GB" dirty="0" smtClean="0"/>
              <a:t>Peer groups</a:t>
            </a:r>
          </a:p>
          <a:p>
            <a:r>
              <a:rPr lang="en-GB" dirty="0" smtClean="0"/>
              <a:t>Build Personal Resilience</a:t>
            </a:r>
          </a:p>
          <a:p>
            <a:r>
              <a:rPr lang="en-GB" dirty="0" smtClean="0"/>
              <a:t>Manage your own Stress levels, Resilience &amp; Coping </a:t>
            </a:r>
            <a:r>
              <a:rPr lang="en-GB" dirty="0"/>
              <a:t>S</a:t>
            </a:r>
            <a:r>
              <a:rPr lang="en-GB" dirty="0" smtClean="0"/>
              <a:t>trategies</a:t>
            </a:r>
          </a:p>
          <a:p>
            <a:r>
              <a:rPr lang="en-GB" dirty="0" smtClean="0"/>
              <a:t>Remember Vulnerability slide – </a:t>
            </a:r>
            <a:r>
              <a:rPr lang="en-GB" dirty="0" smtClean="0">
                <a:solidFill>
                  <a:srgbClr val="FF0000"/>
                </a:solidFill>
              </a:rPr>
              <a:t>Unrealistic 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elf Expectations</a:t>
            </a:r>
            <a:r>
              <a:rPr lang="en-GB" dirty="0" smtClean="0"/>
              <a:t>, no one expects you to be Superman/Wonder Woman even if you do yourself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12" y="5283200"/>
            <a:ext cx="6962775" cy="146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00" y="1690688"/>
            <a:ext cx="2641600" cy="2006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204200" y="1690688"/>
            <a:ext cx="2641600" cy="2006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204200" y="1690688"/>
            <a:ext cx="2641600" cy="2006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</a:t>
            </a:r>
            <a:r>
              <a:rPr lang="en-GB" dirty="0"/>
              <a:t>&amp;</a:t>
            </a:r>
            <a:r>
              <a:rPr lang="en-GB" dirty="0" smtClean="0"/>
              <a:t>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People are Complex, so Mentality is Complex</a:t>
            </a:r>
          </a:p>
          <a:p>
            <a:r>
              <a:rPr lang="en-GB" dirty="0" smtClean="0"/>
              <a:t>Genetic and Environmental factors involved Personality and Mentality</a:t>
            </a:r>
          </a:p>
          <a:p>
            <a:r>
              <a:rPr lang="en-GB" dirty="0" smtClean="0"/>
              <a:t>Fluid and changeable dependent </a:t>
            </a:r>
            <a:r>
              <a:rPr lang="en-GB" dirty="0" smtClean="0"/>
              <a:t>on Stress, </a:t>
            </a:r>
            <a:r>
              <a:rPr lang="en-GB" dirty="0" smtClean="0"/>
              <a:t>Environment and Culture</a:t>
            </a:r>
          </a:p>
          <a:p>
            <a:r>
              <a:rPr lang="en-GB" dirty="0" smtClean="0"/>
              <a:t>Which </a:t>
            </a:r>
            <a:r>
              <a:rPr lang="en-GB" i="1" dirty="0"/>
              <a:t>Y</a:t>
            </a:r>
            <a:r>
              <a:rPr lang="en-GB" i="1" dirty="0" smtClean="0"/>
              <a:t>ou</a:t>
            </a:r>
            <a:r>
              <a:rPr lang="en-GB" dirty="0" smtClean="0"/>
              <a:t> can shape!</a:t>
            </a:r>
          </a:p>
          <a:p>
            <a:r>
              <a:rPr lang="en-GB" dirty="0" smtClean="0"/>
              <a:t>By Role </a:t>
            </a:r>
            <a:r>
              <a:rPr lang="en-GB" dirty="0"/>
              <a:t>M</a:t>
            </a:r>
            <a:r>
              <a:rPr lang="en-GB" dirty="0" smtClean="0"/>
              <a:t>odelling - Setting a Benchmark for Team Culture standards.</a:t>
            </a:r>
          </a:p>
          <a:p>
            <a:r>
              <a:rPr lang="en-GB" dirty="0" smtClean="0"/>
              <a:t>By Building Team Resilience - Increasing Perceived Social Support</a:t>
            </a:r>
          </a:p>
          <a:p>
            <a:r>
              <a:rPr lang="en-GB" dirty="0" smtClean="0"/>
              <a:t>By creating Networks of Support</a:t>
            </a:r>
          </a:p>
          <a:p>
            <a:r>
              <a:rPr lang="en-GB" dirty="0" smtClean="0"/>
              <a:t>And by Supporting Yourself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4864100"/>
            <a:ext cx="4800600" cy="17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2019300"/>
            <a:ext cx="47625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Aims </a:t>
            </a:r>
            <a:r>
              <a:rPr lang="en-GB" dirty="0"/>
              <a:t>&amp;</a:t>
            </a:r>
            <a:r>
              <a:rPr lang="en-GB" dirty="0" smtClean="0"/>
              <a:t>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 </a:t>
            </a:r>
            <a:r>
              <a:rPr lang="en-GB" dirty="0"/>
              <a:t>d</a:t>
            </a:r>
            <a:r>
              <a:rPr lang="en-GB" dirty="0" smtClean="0"/>
              <a:t>efine ‘Mentality’ and its use across Sports. 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onsider </a:t>
            </a:r>
            <a:r>
              <a:rPr lang="en-GB" dirty="0"/>
              <a:t>why </a:t>
            </a:r>
            <a:r>
              <a:rPr lang="en-GB" dirty="0" smtClean="0"/>
              <a:t>Mentality </a:t>
            </a:r>
            <a:r>
              <a:rPr lang="en-GB" dirty="0"/>
              <a:t>is </a:t>
            </a:r>
            <a:r>
              <a:rPr lang="en-GB" dirty="0" smtClean="0"/>
              <a:t>important for our roles within teams.</a:t>
            </a:r>
            <a:endParaRPr lang="en-GB" dirty="0"/>
          </a:p>
          <a:p>
            <a:r>
              <a:rPr lang="en-GB" dirty="0"/>
              <a:t>D</a:t>
            </a:r>
            <a:r>
              <a:rPr lang="en-GB" dirty="0" smtClean="0"/>
              <a:t>iscuss </a:t>
            </a:r>
            <a:r>
              <a:rPr lang="en-GB" dirty="0"/>
              <a:t>some examples of </a:t>
            </a:r>
            <a:r>
              <a:rPr lang="en-GB" dirty="0" smtClean="0"/>
              <a:t>sports teams who </a:t>
            </a:r>
            <a:r>
              <a:rPr lang="en-GB" dirty="0"/>
              <a:t>have </a:t>
            </a:r>
            <a:r>
              <a:rPr lang="en-GB" dirty="0" smtClean="0"/>
              <a:t>considered the Mentality </a:t>
            </a:r>
            <a:r>
              <a:rPr lang="en-GB" dirty="0"/>
              <a:t>of </a:t>
            </a:r>
            <a:r>
              <a:rPr lang="en-GB" dirty="0" smtClean="0"/>
              <a:t>their athletes and ways to develop Team </a:t>
            </a:r>
            <a:r>
              <a:rPr lang="en-GB" dirty="0"/>
              <a:t>C</a:t>
            </a:r>
            <a:r>
              <a:rPr lang="en-GB" dirty="0" smtClean="0"/>
              <a:t>ulture.</a:t>
            </a:r>
            <a:endParaRPr lang="en-GB" dirty="0"/>
          </a:p>
          <a:p>
            <a:r>
              <a:rPr lang="en-GB" dirty="0"/>
              <a:t>E</a:t>
            </a:r>
            <a:r>
              <a:rPr lang="en-GB" dirty="0" smtClean="0"/>
              <a:t>xplore the complexities </a:t>
            </a:r>
            <a:r>
              <a:rPr lang="en-GB" dirty="0"/>
              <a:t>of </a:t>
            </a:r>
            <a:r>
              <a:rPr lang="en-GB" dirty="0" smtClean="0"/>
              <a:t>Personality and </a:t>
            </a:r>
            <a:r>
              <a:rPr lang="en-GB" dirty="0"/>
              <a:t>how this </a:t>
            </a:r>
            <a:r>
              <a:rPr lang="en-GB" dirty="0" smtClean="0"/>
              <a:t>relates </a:t>
            </a:r>
            <a:r>
              <a:rPr lang="en-GB" dirty="0"/>
              <a:t>to M</a:t>
            </a:r>
            <a:r>
              <a:rPr lang="en-GB" dirty="0" smtClean="0"/>
              <a:t>entality and Team Culture</a:t>
            </a:r>
            <a:endParaRPr lang="en-GB" dirty="0"/>
          </a:p>
          <a:p>
            <a:r>
              <a:rPr lang="en-GB" dirty="0"/>
              <a:t>Discuss </a:t>
            </a:r>
            <a:r>
              <a:rPr lang="en-GB" dirty="0" smtClean="0"/>
              <a:t>my experience of Sports Psychiatry </a:t>
            </a:r>
            <a:r>
              <a:rPr lang="en-GB" dirty="0"/>
              <a:t>at </a:t>
            </a:r>
            <a:r>
              <a:rPr lang="en-GB" dirty="0" smtClean="0"/>
              <a:t>the Bradford Bulls RLFC alongside Warren Evans, our Chaplain at that time.</a:t>
            </a:r>
            <a:endParaRPr lang="en-GB" dirty="0"/>
          </a:p>
          <a:p>
            <a:r>
              <a:rPr lang="en-GB" dirty="0" smtClean="0"/>
              <a:t>Consider the role </a:t>
            </a:r>
            <a:r>
              <a:rPr lang="en-GB" dirty="0"/>
              <a:t>C</a:t>
            </a:r>
            <a:r>
              <a:rPr lang="en-GB" dirty="0" smtClean="0"/>
              <a:t>haplains </a:t>
            </a:r>
            <a:r>
              <a:rPr lang="en-GB" dirty="0"/>
              <a:t>can </a:t>
            </a:r>
            <a:r>
              <a:rPr lang="en-GB" dirty="0" smtClean="0"/>
              <a:t>play </a:t>
            </a:r>
            <a:r>
              <a:rPr lang="en-GB" dirty="0"/>
              <a:t>in particular </a:t>
            </a:r>
            <a:r>
              <a:rPr lang="en-GB" dirty="0" smtClean="0"/>
              <a:t>with Building Team Resilience, Role Modelling Team Culture and Creating Networks </a:t>
            </a:r>
            <a:r>
              <a:rPr lang="en-GB" dirty="0"/>
              <a:t>of </a:t>
            </a:r>
            <a:r>
              <a:rPr lang="en-GB" dirty="0" smtClean="0"/>
              <a:t>Support </a:t>
            </a:r>
          </a:p>
          <a:p>
            <a:r>
              <a:rPr lang="en-GB" dirty="0" smtClean="0"/>
              <a:t>Time for Questions at the end, Lunch at 1315, OK?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302708"/>
            <a:ext cx="4406900" cy="15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Mentality - </a:t>
            </a:r>
            <a:r>
              <a:rPr lang="en-GB" i="1" dirty="0" smtClean="0"/>
              <a:t>The Characteristic Way of thinking of a person or Group.</a:t>
            </a:r>
          </a:p>
          <a:p>
            <a:r>
              <a:rPr lang="en-GB" dirty="0" smtClean="0"/>
              <a:t>Sport - </a:t>
            </a:r>
            <a:r>
              <a:rPr lang="en-GB" i="1" dirty="0" smtClean="0"/>
              <a:t>A game </a:t>
            </a:r>
            <a:r>
              <a:rPr lang="en-GB" i="1" dirty="0"/>
              <a:t>involving physical exertion </a:t>
            </a:r>
            <a:r>
              <a:rPr lang="en-GB" i="1" dirty="0" smtClean="0"/>
              <a:t>and </a:t>
            </a:r>
            <a:r>
              <a:rPr lang="en-GB" i="1" dirty="0"/>
              <a:t>skill in which an individual or team competes against another </a:t>
            </a:r>
            <a:r>
              <a:rPr lang="en-GB" i="1" dirty="0" smtClean="0"/>
              <a:t>for entertainment. </a:t>
            </a:r>
            <a:r>
              <a:rPr lang="en-GB" i="1" u="sng" dirty="0" smtClean="0"/>
              <a:t>“Just a Game?”</a:t>
            </a:r>
          </a:p>
          <a:p>
            <a:r>
              <a:rPr lang="en-GB" dirty="0" smtClean="0"/>
              <a:t>Those involved </a:t>
            </a:r>
            <a:r>
              <a:rPr lang="en-GB" i="1" dirty="0" smtClean="0"/>
              <a:t>-  Such a wide variety of people from the athletes to the ground staff, to the CEO. Will be a challenge to define “the mentality.”</a:t>
            </a:r>
          </a:p>
          <a:p>
            <a:r>
              <a:rPr lang="en-GB" dirty="0" smtClean="0"/>
              <a:t>Chaplaincy </a:t>
            </a:r>
            <a:r>
              <a:rPr lang="en-GB" i="1" dirty="0" smtClean="0"/>
              <a:t>- </a:t>
            </a:r>
            <a:r>
              <a:rPr lang="en-GB" i="1" dirty="0"/>
              <a:t>A sports chaplain </a:t>
            </a:r>
            <a:r>
              <a:rPr lang="en-GB" i="1" dirty="0" smtClean="0"/>
              <a:t>provides care </a:t>
            </a:r>
            <a:r>
              <a:rPr lang="en-GB" i="1" dirty="0"/>
              <a:t>for the sports person </a:t>
            </a:r>
            <a:r>
              <a:rPr lang="en-GB" i="1" dirty="0" smtClean="0"/>
              <a:t>and </a:t>
            </a:r>
            <a:r>
              <a:rPr lang="en-GB" i="1" dirty="0"/>
              <a:t>the broader sports community including </a:t>
            </a:r>
            <a:r>
              <a:rPr lang="en-GB" i="1" dirty="0" smtClean="0"/>
              <a:t>the coach, management and </a:t>
            </a:r>
            <a:r>
              <a:rPr lang="en-GB" i="1" dirty="0"/>
              <a:t>their </a:t>
            </a:r>
            <a:r>
              <a:rPr lang="en-GB" i="1" dirty="0" smtClean="0"/>
              <a:t>families. </a:t>
            </a:r>
            <a:r>
              <a:rPr lang="en-GB" i="1" dirty="0"/>
              <a:t>T</a:t>
            </a:r>
            <a:r>
              <a:rPr lang="en-GB" i="1" dirty="0" smtClean="0"/>
              <a:t>hey </a:t>
            </a:r>
            <a:r>
              <a:rPr lang="en-GB" i="1" dirty="0"/>
              <a:t>not only provide spiritual support </a:t>
            </a:r>
            <a:r>
              <a:rPr lang="en-GB" i="1" dirty="0" smtClean="0"/>
              <a:t>and </a:t>
            </a:r>
            <a:r>
              <a:rPr lang="en-GB" i="1" dirty="0"/>
              <a:t>guidance to a player, but also </a:t>
            </a:r>
            <a:r>
              <a:rPr lang="en-GB" i="1" dirty="0" smtClean="0"/>
              <a:t>have </a:t>
            </a:r>
            <a:r>
              <a:rPr lang="en-GB" i="1" dirty="0"/>
              <a:t>the ability to </a:t>
            </a:r>
            <a:r>
              <a:rPr lang="en-GB" i="1" dirty="0" smtClean="0"/>
              <a:t>empathise </a:t>
            </a:r>
            <a:r>
              <a:rPr lang="en-GB" i="1" dirty="0"/>
              <a:t>and relate to some of the challenges facing the </a:t>
            </a:r>
            <a:r>
              <a:rPr lang="en-GB" i="1" dirty="0" smtClean="0"/>
              <a:t>participant. </a:t>
            </a:r>
          </a:p>
          <a:p>
            <a:r>
              <a:rPr lang="en-GB" u="sng" dirty="0" smtClean="0"/>
              <a:t>My Pre </a:t>
            </a:r>
            <a:r>
              <a:rPr lang="en-GB" u="sng" dirty="0" smtClean="0"/>
              <a:t>Match </a:t>
            </a:r>
            <a:r>
              <a:rPr lang="en-GB" u="sng" dirty="0" smtClean="0"/>
              <a:t>Nerves and Your </a:t>
            </a:r>
            <a:r>
              <a:rPr lang="en-GB" u="sng" dirty="0"/>
              <a:t>E</a:t>
            </a:r>
            <a:r>
              <a:rPr lang="en-GB" u="sng" dirty="0" smtClean="0"/>
              <a:t>normous </a:t>
            </a:r>
            <a:r>
              <a:rPr lang="en-GB" u="sng" dirty="0" smtClean="0"/>
              <a:t>E</a:t>
            </a:r>
            <a:r>
              <a:rPr lang="en-GB" u="sng" dirty="0" smtClean="0"/>
              <a:t>xperience in this field</a:t>
            </a:r>
            <a:endParaRPr lang="en-GB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62" y="0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Mentality and Sport - Circa 1895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50" y="1574800"/>
            <a:ext cx="8343900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dirty="0" smtClean="0"/>
              <a:t>Why is Mentality important?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5625"/>
            <a:ext cx="11292840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4000" u="sng" dirty="0"/>
              <a:t>The most successful Team…of all time…in any field?</a:t>
            </a:r>
            <a:endParaRPr lang="en-GB" sz="4000" u="sng" dirty="0" smtClean="0"/>
          </a:p>
        </p:txBody>
      </p:sp>
    </p:spTree>
    <p:extLst>
      <p:ext uri="{BB962C8B-B14F-4D97-AF65-F5344CB8AC3E}">
        <p14:creationId xmlns:p14="http://schemas.microsoft.com/office/powerpoint/2010/main" val="12207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65125"/>
            <a:ext cx="11734800" cy="1325563"/>
          </a:xfrm>
        </p:spPr>
        <p:txBody>
          <a:bodyPr/>
          <a:lstStyle/>
          <a:p>
            <a:pPr algn="ctr"/>
            <a:r>
              <a:rPr lang="en-GB" dirty="0" smtClean="0"/>
              <a:t>The most successful Team of all time….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 New Zealand All Blacks Rugby Union team.</a:t>
            </a:r>
          </a:p>
          <a:p>
            <a:r>
              <a:rPr lang="en-GB" dirty="0"/>
              <a:t>In over </a:t>
            </a:r>
            <a:r>
              <a:rPr lang="en-GB" dirty="0" smtClean="0"/>
              <a:t>100 yrs </a:t>
            </a:r>
            <a:r>
              <a:rPr lang="en-GB" dirty="0"/>
              <a:t>the All Blacks hold an 84% winning record against all </a:t>
            </a:r>
            <a:r>
              <a:rPr lang="en-GB" dirty="0" smtClean="0"/>
              <a:t>opposition </a:t>
            </a:r>
          </a:p>
          <a:p>
            <a:r>
              <a:rPr lang="en-GB" dirty="0" smtClean="0"/>
              <a:t>They hold </a:t>
            </a:r>
            <a:r>
              <a:rPr lang="en-GB" dirty="0"/>
              <a:t>a winning record against EVERY TEST NATION IN THE WORLD (including the British &amp; Irish Lions, and the World XV). </a:t>
            </a:r>
            <a:endParaRPr lang="en-GB" dirty="0" smtClean="0"/>
          </a:p>
          <a:p>
            <a:r>
              <a:rPr lang="en-GB" dirty="0" smtClean="0"/>
              <a:t>World </a:t>
            </a:r>
            <a:r>
              <a:rPr lang="en-GB" dirty="0"/>
              <a:t>Rugby Heavyweights Ireland, Scotland, Italy, Argentina, Samoa, and </a:t>
            </a:r>
            <a:r>
              <a:rPr lang="en-GB" dirty="0" smtClean="0"/>
              <a:t>Fiji, Romania </a:t>
            </a:r>
            <a:r>
              <a:rPr lang="en-GB" dirty="0"/>
              <a:t>(the best team in Eastern Europe), Canada (the best team in North America), Japan (the best </a:t>
            </a:r>
            <a:r>
              <a:rPr lang="en-GB" dirty="0" smtClean="0"/>
              <a:t>in Asia) </a:t>
            </a:r>
            <a:r>
              <a:rPr lang="en-GB" dirty="0"/>
              <a:t>have </a:t>
            </a:r>
            <a:r>
              <a:rPr lang="en-GB" dirty="0" smtClean="0"/>
              <a:t>NEVER… </a:t>
            </a:r>
            <a:r>
              <a:rPr lang="en-GB" dirty="0"/>
              <a:t>EVER beaten New </a:t>
            </a:r>
            <a:r>
              <a:rPr lang="en-GB" dirty="0" smtClean="0"/>
              <a:t>Zealand in over a Century of competition.</a:t>
            </a:r>
          </a:p>
          <a:p>
            <a:r>
              <a:rPr lang="en-GB" dirty="0"/>
              <a:t>T</a:t>
            </a:r>
            <a:r>
              <a:rPr lang="en-GB" dirty="0" smtClean="0"/>
              <a:t>hey </a:t>
            </a:r>
            <a:r>
              <a:rPr lang="en-GB" dirty="0"/>
              <a:t>have scored more than twice </a:t>
            </a:r>
            <a:r>
              <a:rPr lang="en-GB" dirty="0" smtClean="0"/>
              <a:t>the no. of </a:t>
            </a:r>
            <a:r>
              <a:rPr lang="en-GB" dirty="0"/>
              <a:t>points than </a:t>
            </a:r>
            <a:r>
              <a:rPr lang="en-GB" dirty="0" smtClean="0"/>
              <a:t>all their </a:t>
            </a:r>
            <a:r>
              <a:rPr lang="en-GB" dirty="0"/>
              <a:t>opposition combined. </a:t>
            </a: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hey </a:t>
            </a:r>
            <a:r>
              <a:rPr lang="en-GB" dirty="0"/>
              <a:t>have never been ranked lower than 3rd on the World </a:t>
            </a:r>
            <a:r>
              <a:rPr lang="en-GB" dirty="0" smtClean="0"/>
              <a:t>Rankings in all history.</a:t>
            </a:r>
          </a:p>
          <a:p>
            <a:r>
              <a:rPr lang="en-GB" dirty="0" smtClean="0"/>
              <a:t>Brazilian Football, Australian cricket, Canadian hockey… don’t come close</a:t>
            </a:r>
          </a:p>
          <a:p>
            <a:r>
              <a:rPr lang="en-GB" dirty="0" smtClean="0"/>
              <a:t>This tiny island </a:t>
            </a:r>
            <a:r>
              <a:rPr lang="en-GB" dirty="0"/>
              <a:t>nation boasts a player pool of just </a:t>
            </a:r>
            <a:r>
              <a:rPr lang="en-GB" dirty="0" smtClean="0"/>
              <a:t>90,000.</a:t>
            </a:r>
          </a:p>
          <a:p>
            <a:r>
              <a:rPr lang="en-GB" b="1" dirty="0" smtClean="0"/>
              <a:t>How have they built this most consistent winning culture?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825" y="4751387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80961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Perhaps…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06524"/>
            <a:ext cx="11493500" cy="49688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Tallest nation on earth…..?    The Dutch </a:t>
            </a:r>
            <a:r>
              <a:rPr lang="en-GB" dirty="0"/>
              <a:t>m</a:t>
            </a:r>
            <a:r>
              <a:rPr lang="en-GB" dirty="0" smtClean="0"/>
              <a:t>ean young male height 6ft 4in</a:t>
            </a:r>
          </a:p>
          <a:p>
            <a:r>
              <a:rPr lang="en-GB" dirty="0" smtClean="0"/>
              <a:t>The Heaviest nation on earth…?  Tonga 87% BMI &gt;25  </a:t>
            </a:r>
          </a:p>
          <a:p>
            <a:r>
              <a:rPr lang="en-GB" dirty="0" smtClean="0"/>
              <a:t>The Fittest nation on earth…?      North Korea 4% BMI &gt;25</a:t>
            </a:r>
          </a:p>
          <a:p>
            <a:r>
              <a:rPr lang="en-GB" dirty="0" smtClean="0"/>
              <a:t>The </a:t>
            </a:r>
            <a:r>
              <a:rPr lang="en-GB" dirty="0"/>
              <a:t>B</a:t>
            </a:r>
            <a:r>
              <a:rPr lang="en-GB" dirty="0" smtClean="0"/>
              <a:t>iggest population…?             China 1.4 Billion people (NZ 124</a:t>
            </a:r>
            <a:r>
              <a:rPr lang="en-GB" baseline="30000" dirty="0" smtClean="0"/>
              <a:t>th</a:t>
            </a:r>
            <a:r>
              <a:rPr lang="en-GB" dirty="0" smtClean="0"/>
              <a:t>)  </a:t>
            </a:r>
          </a:p>
          <a:p>
            <a:r>
              <a:rPr lang="en-GB" dirty="0" smtClean="0"/>
              <a:t>The Biggest Rugby playing pool?  England 2.5M registered RU players</a:t>
            </a:r>
          </a:p>
          <a:p>
            <a:r>
              <a:rPr lang="en-GB" dirty="0" smtClean="0"/>
              <a:t>The Largest land mass…?               Russia 12% of world landmass</a:t>
            </a:r>
          </a:p>
          <a:p>
            <a:r>
              <a:rPr lang="en-GB" dirty="0" smtClean="0"/>
              <a:t>The Sunniest climate…?                 Egypt &gt;4000hrs sunshine / year.</a:t>
            </a:r>
          </a:p>
          <a:p>
            <a:r>
              <a:rPr lang="en-GB" dirty="0" smtClean="0"/>
              <a:t>The Haka?                                         Fiji, Samoa, Tonga - Similar Traditional War Dance</a:t>
            </a:r>
          </a:p>
          <a:p>
            <a:r>
              <a:rPr lang="en-GB" dirty="0" smtClean="0"/>
              <a:t>I could go on…</a:t>
            </a:r>
          </a:p>
          <a:p>
            <a:r>
              <a:rPr lang="en-GB" dirty="0" smtClean="0"/>
              <a:t>On no measure does New Zealand have any right to have the best Team </a:t>
            </a:r>
          </a:p>
          <a:p>
            <a:r>
              <a:rPr lang="en-GB" dirty="0" smtClean="0"/>
              <a:t>So Why???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0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Focus on their People</a:t>
            </a:r>
            <a:endParaRPr lang="en-GB" dirty="0"/>
          </a:p>
        </p:txBody>
      </p:sp>
      <p:pic>
        <p:nvPicPr>
          <p:cNvPr id="1087" name="Content Placeholder 108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1803400"/>
            <a:ext cx="7404100" cy="4940299"/>
          </a:xfrm>
        </p:spPr>
      </p:pic>
    </p:spTree>
    <p:extLst>
      <p:ext uri="{BB962C8B-B14F-4D97-AF65-F5344CB8AC3E}">
        <p14:creationId xmlns:p14="http://schemas.microsoft.com/office/powerpoint/2010/main" val="1843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</TotalTime>
  <Words>1850</Words>
  <Application>Microsoft Office PowerPoint</Application>
  <PresentationFormat>Widescreen</PresentationFormat>
  <Paragraphs>205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Inspired   The Mentality of those involved in Sport</vt:lpstr>
      <vt:lpstr>Who am I? </vt:lpstr>
      <vt:lpstr>            Aims &amp; Objectives</vt:lpstr>
      <vt:lpstr>Definitions</vt:lpstr>
      <vt:lpstr>Mentality and Sport - Circa 1895</vt:lpstr>
      <vt:lpstr>Why is Mentality important?</vt:lpstr>
      <vt:lpstr>The most successful Team of all time….</vt:lpstr>
      <vt:lpstr>Perhaps…</vt:lpstr>
      <vt:lpstr>A Focus on their People</vt:lpstr>
      <vt:lpstr>So who are your people?</vt:lpstr>
      <vt:lpstr>Personality Categories – Types &amp; Traits  </vt:lpstr>
      <vt:lpstr>              Myers-Briggs Personality Inventory                              – You on a good day                                  -&gt; Hands up</vt:lpstr>
      <vt:lpstr>            Myers-Briggs Personality Inventory                            – and You on a bad day                        -&gt; Hands up…any changes? </vt:lpstr>
      <vt:lpstr>Myers-Briggs Personality  Inventory  Exercise</vt:lpstr>
      <vt:lpstr>Personality/Mentality – Take home messages</vt:lpstr>
      <vt:lpstr>The Yerkes-Dodson curve</vt:lpstr>
      <vt:lpstr> Experience at the Bradford Bulls RLFC</vt:lpstr>
      <vt:lpstr>What You Can Add </vt:lpstr>
      <vt:lpstr>Vulnerability to Stress Zubin and Spring 1977 </vt:lpstr>
      <vt:lpstr>Chaplains: Building Resilience to Stress</vt:lpstr>
      <vt:lpstr>              Chaplains: Role Modelling                                               Team culture</vt:lpstr>
      <vt:lpstr>Exercise  Join Team Sky Today!</vt:lpstr>
      <vt:lpstr>Chaplains : Creating Networks of Support</vt:lpstr>
      <vt:lpstr>Self Support for Chaplains</vt:lpstr>
      <vt:lpstr>Summary &amp; Conclusions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Winning Teams  Sport, Psychiatry &amp; The NHS</dc:title>
  <dc:creator>Allan</dc:creator>
  <cp:lastModifiedBy>Allan</cp:lastModifiedBy>
  <cp:revision>123</cp:revision>
  <dcterms:created xsi:type="dcterms:W3CDTF">2015-04-06T20:00:04Z</dcterms:created>
  <dcterms:modified xsi:type="dcterms:W3CDTF">2015-09-22T19:41:09Z</dcterms:modified>
</cp:coreProperties>
</file>